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85" r:id="rId1"/>
    <p:sldMasterId id="2147485540" r:id="rId2"/>
    <p:sldMasterId id="2147485568" r:id="rId3"/>
  </p:sldMasterIdLst>
  <p:notesMasterIdLst>
    <p:notesMasterId r:id="rId18"/>
  </p:notesMasterIdLst>
  <p:sldIdLst>
    <p:sldId id="328" r:id="rId4"/>
    <p:sldId id="291" r:id="rId5"/>
    <p:sldId id="292" r:id="rId6"/>
    <p:sldId id="325" r:id="rId7"/>
    <p:sldId id="295" r:id="rId8"/>
    <p:sldId id="296" r:id="rId9"/>
    <p:sldId id="297" r:id="rId10"/>
    <p:sldId id="308" r:id="rId11"/>
    <p:sldId id="274" r:id="rId12"/>
    <p:sldId id="331" r:id="rId13"/>
    <p:sldId id="313" r:id="rId14"/>
    <p:sldId id="332" r:id="rId15"/>
    <p:sldId id="315" r:id="rId16"/>
    <p:sldId id="32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810E"/>
    <a:srgbClr val="455560"/>
    <a:srgbClr val="303A3F"/>
    <a:srgbClr val="1196A0"/>
    <a:srgbClr val="3D1C3D"/>
    <a:srgbClr val="66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230" autoAdjust="0"/>
  </p:normalViewPr>
  <p:slideViewPr>
    <p:cSldViewPr snapToGrid="0" snapToObjects="1">
      <p:cViewPr>
        <p:scale>
          <a:sx n="80" d="100"/>
          <a:sy n="80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DB2B-BD4F-4E1F-9E09-42CC5B18FF14}" type="datetimeFigureOut">
              <a:rPr lang="en-GB" smtClean="0"/>
              <a:t>19/01/2015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A203-B534-4AEE-B9BA-9E649A078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Photograph description</a:t>
            </a:r>
          </a:p>
          <a:p>
            <a:r>
              <a:rPr lang="en-US" dirty="0" smtClean="0">
                <a:effectLst/>
              </a:rPr>
              <a:t>A party of British troops with guns and shovels at </a:t>
            </a:r>
            <a:r>
              <a:rPr lang="en-US" dirty="0" err="1" smtClean="0">
                <a:effectLst/>
              </a:rPr>
              <a:t>Fleurbaix</a:t>
            </a:r>
            <a:r>
              <a:rPr lang="en-US" dirty="0" smtClean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Photograph description</a:t>
            </a:r>
          </a:p>
          <a:p>
            <a:r>
              <a:rPr lang="en-US" dirty="0" smtClean="0">
                <a:effectLst/>
              </a:rPr>
              <a:t>Women carrying salvaged shell boxes.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1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description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Stoker 1st Class Robert Francis </a:t>
            </a:r>
            <a:r>
              <a:rPr lang="en-US" dirty="0" err="1" smtClean="0"/>
              <a:t>Kitt</a:t>
            </a:r>
            <a:r>
              <a:rPr lang="en-US" dirty="0" smtClean="0"/>
              <a:t> K/25413. </a:t>
            </a:r>
          </a:p>
          <a:p>
            <a:r>
              <a:rPr lang="en-US" dirty="0" smtClean="0"/>
              <a:t>https://livesofthefirstworldwar.org/lifestory/6401526</a:t>
            </a:r>
          </a:p>
          <a:p>
            <a:r>
              <a:rPr lang="en-US" dirty="0" smtClean="0"/>
              <a:t>Unit: Royal Navy, HMS Indefatigable. Death: 31 May 1916 at Battle of Jutland. Son of Thomas and </a:t>
            </a:r>
            <a:r>
              <a:rPr lang="en-US" dirty="0" err="1" smtClean="0"/>
              <a:t>Lucretia</a:t>
            </a:r>
            <a:r>
              <a:rPr lang="en-US" dirty="0" smtClean="0"/>
              <a:t> </a:t>
            </a:r>
            <a:r>
              <a:rPr lang="en-US" dirty="0" err="1" smtClean="0"/>
              <a:t>Kitt</a:t>
            </a:r>
            <a:r>
              <a:rPr lang="en-US" dirty="0" smtClean="0"/>
              <a:t>, of </a:t>
            </a:r>
            <a:r>
              <a:rPr lang="en-US" dirty="0" err="1" smtClean="0"/>
              <a:t>Notter</a:t>
            </a:r>
            <a:r>
              <a:rPr lang="en-US" dirty="0" smtClean="0"/>
              <a:t> Cottage, </a:t>
            </a:r>
            <a:r>
              <a:rPr lang="en-US" dirty="0" err="1" smtClean="0"/>
              <a:t>Hatt</a:t>
            </a:r>
            <a:r>
              <a:rPr lang="en-US" dirty="0" smtClean="0"/>
              <a:t>, Cornwall.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1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Photograph Description</a:t>
            </a:r>
          </a:p>
          <a:p>
            <a:r>
              <a:rPr lang="en-US" dirty="0" smtClean="0">
                <a:effectLst/>
              </a:rPr>
              <a:t>Troops of the West Indies Regiment cleaning their rifles on the Albert - Amiens road, September 1916.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0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Photograph description</a:t>
            </a:r>
          </a:p>
          <a:p>
            <a:r>
              <a:rPr lang="en-US" dirty="0" smtClean="0">
                <a:effectLst/>
              </a:rPr>
              <a:t>Female munitions workers walk beside the horse-drawn hearse of one of their colleagues, killed at work. They are wearing their factory uniforms as a sign of respect during the funeral procession through Swansea.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1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Photograph description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Pte Tickle enlisted on 7 September 1914 and was accepted although he was under age. He was killed on 3 July 1916, aged 17, during the Battle of the Somme. His mother's handwritten note on the photograph (taken on 22 June 1916, a few days before his death) describes him as "One of the very best". Pte Tickle is commemorated on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Thiepval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Memorial. Photograph presented by his mother, Mrs E A Tickle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Hornsea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A203-B534-4AEE-B9BA-9E649A078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2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5400000"/>
            <a:ext cx="5022016" cy="1080000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288000" indent="-288000">
              <a:buFont typeface="Wingdings" charset="2"/>
              <a:buChar char="§"/>
              <a:defRPr/>
            </a:lvl2pPr>
            <a:lvl3pPr marL="534988" indent="-228600">
              <a:defRPr/>
            </a:lvl3pPr>
            <a:lvl4pPr marL="803275" indent="-242888">
              <a:tabLst/>
              <a:defRPr/>
            </a:lvl4pPr>
            <a:lvl5pPr marL="10795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59418" y="5400675"/>
            <a:ext cx="2420582" cy="10795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 smtClean="0"/>
              <a:t>Optional third party logo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76" y="345210"/>
            <a:ext cx="450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Landscape Image -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71662" y="4859337"/>
            <a:ext cx="3600000" cy="16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00"/>
            </a:lvl1pPr>
            <a:lvl2pPr marL="0" indent="0">
              <a:spcAft>
                <a:spcPts val="0"/>
              </a:spcAft>
              <a:buNone/>
              <a:defRPr sz="1300"/>
            </a:lvl2pPr>
            <a:lvl3pPr marL="0" indent="0">
              <a:spcAft>
                <a:spcPts val="0"/>
              </a:spcAft>
              <a:buNone/>
              <a:defRPr sz="1300"/>
            </a:lvl3pPr>
            <a:lvl4pPr marL="0" indent="0">
              <a:spcAft>
                <a:spcPts val="0"/>
              </a:spcAft>
              <a:buNone/>
              <a:defRPr sz="1300"/>
            </a:lvl4pPr>
            <a:lvl5pPr marL="0" indent="0"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71663" y="900113"/>
            <a:ext cx="5400675" cy="36004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Conten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21"/>
          </p:nvPr>
        </p:nvSpPr>
        <p:spPr>
          <a:xfrm>
            <a:off x="773113" y="358393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9"/>
          </p:nvPr>
        </p:nvSpPr>
        <p:spPr>
          <a:xfrm>
            <a:off x="4768850" y="90011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768850" y="3583933"/>
            <a:ext cx="3600450" cy="2339975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73113" y="90011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Portrai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500" y="187325"/>
            <a:ext cx="4319588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4768850" y="900113"/>
            <a:ext cx="3600450" cy="2339975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768850" y="358393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Single 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tIns="252000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82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Single 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tIns="252000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50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067" y="322118"/>
            <a:ext cx="4508500" cy="10287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5400000"/>
            <a:ext cx="5022016" cy="10800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rgbClr val="455560"/>
                </a:solidFill>
              </a:defRPr>
            </a:lvl1pPr>
            <a:lvl2pPr marL="288000" indent="-288000">
              <a:buFont typeface="Wingdings" charset="2"/>
              <a:buChar char="§"/>
              <a:defRPr>
                <a:solidFill>
                  <a:srgbClr val="455560"/>
                </a:solidFill>
              </a:defRPr>
            </a:lvl2pPr>
            <a:lvl3pPr marL="534988" indent="-228600">
              <a:defRPr>
                <a:solidFill>
                  <a:srgbClr val="455560"/>
                </a:solidFill>
              </a:defRPr>
            </a:lvl3pPr>
            <a:lvl4pPr marL="803275" indent="-242888">
              <a:tabLst/>
              <a:defRPr>
                <a:solidFill>
                  <a:srgbClr val="455560"/>
                </a:solidFill>
              </a:defRPr>
            </a:lvl4pPr>
            <a:lvl5pPr marL="1079500" indent="-228600"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859418" y="5400675"/>
            <a:ext cx="2420582" cy="1079500"/>
          </a:xfrm>
        </p:spPr>
        <p:txBody>
          <a:bodyPr anchor="t" anchorCtr="0"/>
          <a:lstStyle>
            <a:lvl1pPr algn="ctr">
              <a:defRPr>
                <a:solidFill>
                  <a:srgbClr val="455560"/>
                </a:solidFill>
              </a:defRPr>
            </a:lvl1pPr>
          </a:lstStyle>
          <a:p>
            <a:r>
              <a:rPr lang="en-US" dirty="0" smtClean="0"/>
              <a:t>Optional third party logo here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1080000"/>
          </a:xfrm>
        </p:spPr>
        <p:txBody>
          <a:bodyPr>
            <a:noAutofit/>
          </a:bodyPr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STD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 indent="0">
              <a:defRPr>
                <a:solidFill>
                  <a:srgbClr val="455560"/>
                </a:solidFill>
              </a:defRPr>
            </a:lvl4pPr>
            <a:lvl5pPr indent="0"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Landscape Image -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71662" y="4859337"/>
            <a:ext cx="3600000" cy="1620000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1pPr>
            <a:lvl2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71663" y="900113"/>
            <a:ext cx="5400675" cy="36004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0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Conten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25"/>
          </p:nvPr>
        </p:nvSpPr>
        <p:spPr>
          <a:xfrm>
            <a:off x="773113" y="358393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773113" y="90011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24"/>
          </p:nvPr>
        </p:nvSpPr>
        <p:spPr>
          <a:xfrm>
            <a:off x="4768850" y="90011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6"/>
          </p:nvPr>
        </p:nvSpPr>
        <p:spPr>
          <a:xfrm>
            <a:off x="4768850" y="358393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0000" y="1980000"/>
            <a:ext cx="7559675" cy="36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Portrai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90500" y="188913"/>
            <a:ext cx="4319588" cy="64801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4770438" y="900000"/>
            <a:ext cx="3598862" cy="2340000"/>
          </a:xfrm>
        </p:spPr>
        <p:txBody>
          <a:bodyPr anchor="b" anchorCtr="0"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4770438" y="3585600"/>
            <a:ext cx="3598862" cy="2340000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Single 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tIns="252000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46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STD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0000" y="1980000"/>
            <a:ext cx="7559675" cy="360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1C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2751"/>
            <a:ext cx="7560000" cy="36000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489" r:id="rId2"/>
    <p:sldLayoutId id="2147485604" r:id="rId3"/>
    <p:sldLayoutId id="2147485608" r:id="rId4"/>
    <p:sldLayoutId id="2147485609" r:id="rId5"/>
    <p:sldLayoutId id="2147485610" r:id="rId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ts val="15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308" y="0"/>
            <a:ext cx="9137385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9144000 w 9144000"/>
              <a:gd name="connsiteY5" fmla="*/ 6858000 h 6858000"/>
              <a:gd name="connsiteX6" fmla="*/ 7699746 w 9144000"/>
              <a:gd name="connsiteY6" fmla="*/ 6852488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7699746 w 9144000"/>
              <a:gd name="connsiteY5" fmla="*/ 6852488 h 6858000"/>
              <a:gd name="connsiteX6" fmla="*/ 0 w 9144000"/>
              <a:gd name="connsiteY6" fmla="*/ 6858000 h 6858000"/>
              <a:gd name="connsiteX7" fmla="*/ 0 w 9144000"/>
              <a:gd name="connsiteY7" fmla="*/ 0 h 6858000"/>
              <a:gd name="connsiteX0" fmla="*/ 0 w 9137385"/>
              <a:gd name="connsiteY0" fmla="*/ 0 h 6858000"/>
              <a:gd name="connsiteX1" fmla="*/ 6315027 w 9137385"/>
              <a:gd name="connsiteY1" fmla="*/ 0 h 6858000"/>
              <a:gd name="connsiteX2" fmla="*/ 9137385 w 9137385"/>
              <a:gd name="connsiteY2" fmla="*/ 899554 h 6858000"/>
              <a:gd name="connsiteX3" fmla="*/ 9137385 w 9137385"/>
              <a:gd name="connsiteY3" fmla="*/ 2460546 h 6858000"/>
              <a:gd name="connsiteX4" fmla="*/ 7699746 w 9137385"/>
              <a:gd name="connsiteY4" fmla="*/ 6852488 h 6858000"/>
              <a:gd name="connsiteX5" fmla="*/ 0 w 9137385"/>
              <a:gd name="connsiteY5" fmla="*/ 6858000 h 6858000"/>
              <a:gd name="connsiteX6" fmla="*/ 0 w 91373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7385" h="6858000">
                <a:moveTo>
                  <a:pt x="0" y="0"/>
                </a:moveTo>
                <a:lnTo>
                  <a:pt x="6315027" y="0"/>
                </a:lnTo>
                <a:lnTo>
                  <a:pt x="9137385" y="899554"/>
                </a:lnTo>
                <a:lnTo>
                  <a:pt x="9137385" y="2460546"/>
                </a:lnTo>
                <a:lnTo>
                  <a:pt x="7699746" y="685248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2751"/>
            <a:ext cx="7560000" cy="36000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560" r:id="rId2"/>
    <p:sldLayoutId id="2147485541" r:id="rId3"/>
    <p:sldLayoutId id="2147485550" r:id="rId4"/>
    <p:sldLayoutId id="2147485553" r:id="rId5"/>
    <p:sldLayoutId id="2147485591" r:id="rId6"/>
    <p:sldLayoutId id="2147485555" r:id="rId7"/>
    <p:sldLayoutId id="2147485613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ts val="15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900113"/>
            <a:ext cx="7559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979613"/>
            <a:ext cx="7559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612" r:id="rId2"/>
    <p:sldLayoutId id="2147485569" r:id="rId3"/>
    <p:sldLayoutId id="2147485582" r:id="rId4"/>
    <p:sldLayoutId id="2147485583" r:id="rId5"/>
    <p:sldLayoutId id="2147485590" r:id="rId6"/>
    <p:sldLayoutId id="214748558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kern="1200">
          <a:solidFill>
            <a:srgbClr val="45556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588" indent="-15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1pPr>
      <a:lvl2pPr marL="179388" indent="-1793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buChar char="§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2pPr>
      <a:lvl3pPr marL="358775" indent="-1793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buChar char="§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3pPr>
      <a:lvl4pPr marL="358775" indent="3175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4pPr>
      <a:lvl5pPr marL="358775" indent="3175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714316" cy="2160000"/>
          </a:xfrm>
        </p:spPr>
        <p:txBody>
          <a:bodyPr/>
          <a:lstStyle/>
          <a:p>
            <a:r>
              <a:rPr lang="en-GB" dirty="0" smtClean="0"/>
              <a:t>Find out about…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4810E"/>
                </a:solidFill>
              </a:rPr>
              <a:t>LIVES OF THE FIRST WORLD WAR</a:t>
            </a:r>
            <a:endParaRPr lang="en-US" dirty="0">
              <a:solidFill>
                <a:srgbClr val="F4810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Delivered in partnership with D C Thompson Family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33134" y="4982845"/>
            <a:ext cx="8205849" cy="246000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200" b="0" dirty="0" smtClean="0">
                <a:solidFill>
                  <a:srgbClr val="FFFFFF"/>
                </a:solidFill>
              </a:rPr>
              <a:t>Now in the digital age, IWM can build the permanent digital memorial to all the </a:t>
            </a:r>
          </a:p>
          <a:p>
            <a:pPr fontAlgn="auto">
              <a:spcAft>
                <a:spcPts val="0"/>
              </a:spcAft>
            </a:pPr>
            <a:r>
              <a:rPr lang="en-US" sz="11200" b="0" dirty="0" smtClean="0">
                <a:solidFill>
                  <a:srgbClr val="F4810E"/>
                </a:solidFill>
              </a:rPr>
              <a:t>Lives of the First World War.</a:t>
            </a: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3" y="273132"/>
            <a:ext cx="6994567" cy="45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937229"/>
            <a:ext cx="7560000" cy="1080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4810E"/>
                </a:solidFill>
              </a:rPr>
              <a:t>Lives of the First World War </a:t>
            </a:r>
            <a:r>
              <a:rPr lang="en-US" b="0" dirty="0" smtClean="0"/>
              <a:t>needs your help to piece together more than 8 million </a:t>
            </a:r>
            <a:r>
              <a:rPr lang="en-US" b="0" dirty="0" smtClean="0">
                <a:solidFill>
                  <a:srgbClr val="F4810E"/>
                </a:solidFill>
              </a:rPr>
              <a:t>Life Stories</a:t>
            </a:r>
            <a:r>
              <a:rPr lang="en-US" b="0" dirty="0" smtClean="0"/>
              <a:t>, to share them and to save them for future generations.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0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5095075"/>
            <a:ext cx="8573984" cy="1376977"/>
          </a:xfrm>
        </p:spPr>
        <p:txBody>
          <a:bodyPr>
            <a:noAutofit/>
          </a:bodyPr>
          <a:lstStyle/>
          <a:p>
            <a:r>
              <a:rPr lang="en-US" sz="2400" b="0" dirty="0"/>
              <a:t>We are creating a </a:t>
            </a:r>
            <a:r>
              <a:rPr lang="en-US" sz="2400" b="0" dirty="0">
                <a:solidFill>
                  <a:srgbClr val="F4810E"/>
                </a:solidFill>
              </a:rPr>
              <a:t>Life Story </a:t>
            </a:r>
            <a:r>
              <a:rPr lang="en-US" sz="2400" b="0" dirty="0" smtClean="0"/>
              <a:t>page for </a:t>
            </a:r>
            <a:r>
              <a:rPr lang="en-US" sz="2400" b="0" dirty="0"/>
              <a:t>every man and woman who made a contribution during the First World War, whether they died during the war or survived the conflict.</a:t>
            </a:r>
            <a:endParaRPr lang="en-GB" sz="24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80" r="1160" b="4312"/>
          <a:stretch/>
        </p:blipFill>
        <p:spPr bwMode="auto">
          <a:xfrm>
            <a:off x="273133" y="380010"/>
            <a:ext cx="8511027" cy="45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366" y="487022"/>
            <a:ext cx="7560000" cy="8073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0" dirty="0" smtClean="0"/>
              <a:t>Whose </a:t>
            </a:r>
            <a:r>
              <a:rPr lang="en-US" b="0" dirty="0" smtClean="0">
                <a:solidFill>
                  <a:srgbClr val="F4810E"/>
                </a:solidFill>
              </a:rPr>
              <a:t>Life Story </a:t>
            </a:r>
            <a:r>
              <a:rPr lang="en-US" b="0" dirty="0" smtClean="0"/>
              <a:t>will you discover? 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b="0" dirty="0" smtClean="0"/>
              <a:t>Find </a:t>
            </a:r>
            <a:r>
              <a:rPr lang="en-GB" b="0" dirty="0"/>
              <a:t>your own family members, or people who share your </a:t>
            </a:r>
            <a:r>
              <a:rPr lang="en-GB" b="0" dirty="0" smtClean="0"/>
              <a:t>surname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Find </a:t>
            </a:r>
            <a:r>
              <a:rPr lang="en-GB" b="0" dirty="0"/>
              <a:t>people listed on local war </a:t>
            </a:r>
            <a:r>
              <a:rPr lang="en-GB" b="0" dirty="0" smtClean="0"/>
              <a:t>memorials</a:t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Choose a name </a:t>
            </a:r>
            <a:r>
              <a:rPr lang="en-GB" b="0" dirty="0"/>
              <a:t>from the site to </a:t>
            </a:r>
            <a:r>
              <a:rPr lang="en-GB" b="0" dirty="0" smtClean="0"/>
              <a:t>research </a:t>
            </a:r>
            <a:r>
              <a:rPr lang="en-GB" dirty="0"/>
              <a:t/>
            </a:r>
            <a:br>
              <a:rPr lang="en-GB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0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4810E"/>
                </a:solidFill>
              </a:rPr>
              <a:t>Discover their stories…</a:t>
            </a:r>
            <a:br>
              <a:rPr lang="en-US" dirty="0" smtClean="0">
                <a:solidFill>
                  <a:srgbClr val="F4810E"/>
                </a:solidFill>
              </a:rPr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9180" y="3461265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 dirty="0" smtClean="0">
                <a:solidFill>
                  <a:srgbClr val="F4810E"/>
                </a:solidFill>
              </a:rPr>
              <a:t>Remember their lives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9181" y="5093678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livesofthefirstworldwar.org</a:t>
            </a:r>
          </a:p>
          <a:p>
            <a:r>
              <a:rPr lang="en-US" sz="1200" b="0" dirty="0" smtClean="0"/>
              <a:t>In partnership with DC Thompson Family History</a:t>
            </a:r>
            <a:endParaRPr lang="en-US" sz="12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9180" y="828457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853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414" y="279266"/>
            <a:ext cx="3170186" cy="63542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355" y="1403798"/>
            <a:ext cx="4882310" cy="42607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1917, </a:t>
            </a:r>
            <a:r>
              <a:rPr lang="en-US" sz="2800" b="0" dirty="0" smtClean="0">
                <a:solidFill>
                  <a:srgbClr val="FFFFFF"/>
                </a:solidFill>
                <a:latin typeface="Arial"/>
              </a:rPr>
              <a:t>many millions of people were involved in what we now call the First World War. At this time t</a:t>
            </a:r>
            <a:r>
              <a:rPr lang="en-US" sz="2800" b="0" dirty="0" smtClean="0">
                <a:solidFill>
                  <a:srgbClr val="FFFFFF"/>
                </a:solidFill>
              </a:rPr>
              <a:t>he newly formed </a:t>
            </a:r>
            <a:r>
              <a:rPr lang="en-US" sz="2800" b="0" dirty="0">
                <a:solidFill>
                  <a:srgbClr val="FFFFFF"/>
                </a:solidFill>
              </a:rPr>
              <a:t>Imperial War Museum asked </a:t>
            </a:r>
            <a:r>
              <a:rPr lang="en-US" sz="2800" b="0" dirty="0" smtClean="0">
                <a:solidFill>
                  <a:srgbClr val="FFFFFF"/>
                </a:solidFill>
              </a:rPr>
              <a:t>the British </a:t>
            </a:r>
            <a:r>
              <a:rPr lang="en-US" sz="2800" b="0" dirty="0">
                <a:solidFill>
                  <a:srgbClr val="FFFFFF"/>
                </a:solidFill>
              </a:rPr>
              <a:t>public to help it </a:t>
            </a:r>
            <a:r>
              <a:rPr lang="en-US" sz="2800" b="0" dirty="0" smtClean="0">
                <a:solidFill>
                  <a:srgbClr val="FFFFFF"/>
                </a:solidFill>
              </a:rPr>
              <a:t>to tell </a:t>
            </a:r>
            <a:r>
              <a:rPr lang="en-US" sz="2800" b="0" dirty="0">
                <a:solidFill>
                  <a:srgbClr val="FFFFFF"/>
                </a:solidFill>
              </a:rPr>
              <a:t>the story of </a:t>
            </a:r>
            <a:r>
              <a:rPr lang="en-US" sz="2800" b="0" dirty="0" smtClean="0">
                <a:solidFill>
                  <a:srgbClr val="FFFFFF"/>
                </a:solidFill>
              </a:rPr>
              <a:t>the war.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9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958366" y="1601574"/>
            <a:ext cx="3721996" cy="36845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museum was not created to celebrate war,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but to remember the ‘toil and sacrifice’ of millions of people.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Placeholder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2" r="4122"/>
          <a:stretch>
            <a:fillRect/>
          </a:stretch>
        </p:blipFill>
        <p:spPr bwMode="auto">
          <a:xfrm>
            <a:off x="510936" y="409663"/>
            <a:ext cx="4045605" cy="60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"/>
          <p:cNvSpPr/>
          <p:nvPr/>
        </p:nvSpPr>
        <p:spPr>
          <a:xfrm>
            <a:off x="155836" y="5422901"/>
            <a:ext cx="6302114" cy="142398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138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1380 h 10000"/>
              <a:gd name="connsiteX0" fmla="*/ 8 w 10000"/>
              <a:gd name="connsiteY0" fmla="*/ 36 h 8656"/>
              <a:gd name="connsiteX1" fmla="*/ 9992 w 10000"/>
              <a:gd name="connsiteY1" fmla="*/ 0 h 8656"/>
              <a:gd name="connsiteX2" fmla="*/ 10000 w 10000"/>
              <a:gd name="connsiteY2" fmla="*/ 8656 h 8656"/>
              <a:gd name="connsiteX3" fmla="*/ 0 w 10000"/>
              <a:gd name="connsiteY3" fmla="*/ 8656 h 8656"/>
              <a:gd name="connsiteX4" fmla="*/ 8 w 10000"/>
              <a:gd name="connsiteY4" fmla="*/ 36 h 8656"/>
              <a:gd name="connsiteX0" fmla="*/ 8 w 9992"/>
              <a:gd name="connsiteY0" fmla="*/ 42 h 10030"/>
              <a:gd name="connsiteX1" fmla="*/ 9992 w 9992"/>
              <a:gd name="connsiteY1" fmla="*/ 0 h 10030"/>
              <a:gd name="connsiteX2" fmla="*/ 9180 w 9992"/>
              <a:gd name="connsiteY2" fmla="*/ 10030 h 10030"/>
              <a:gd name="connsiteX3" fmla="*/ 0 w 9992"/>
              <a:gd name="connsiteY3" fmla="*/ 10000 h 10030"/>
              <a:gd name="connsiteX4" fmla="*/ 8 w 9992"/>
              <a:gd name="connsiteY4" fmla="*/ 42 h 1003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20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20 w 10000"/>
              <a:gd name="connsiteY4" fmla="*/ 42 h 10000"/>
              <a:gd name="connsiteX0" fmla="*/ 0 w 10003"/>
              <a:gd name="connsiteY0" fmla="*/ 42 h 10000"/>
              <a:gd name="connsiteX1" fmla="*/ 10003 w 10003"/>
              <a:gd name="connsiteY1" fmla="*/ 0 h 10000"/>
              <a:gd name="connsiteX2" fmla="*/ 9190 w 10003"/>
              <a:gd name="connsiteY2" fmla="*/ 10000 h 10000"/>
              <a:gd name="connsiteX3" fmla="*/ 3 w 10003"/>
              <a:gd name="connsiteY3" fmla="*/ 9970 h 10000"/>
              <a:gd name="connsiteX4" fmla="*/ 0 w 10003"/>
              <a:gd name="connsiteY4" fmla="*/ 42 h 10000"/>
              <a:gd name="connsiteX0" fmla="*/ 3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3 w 10000"/>
              <a:gd name="connsiteY4" fmla="*/ 42 h 10000"/>
              <a:gd name="connsiteX0" fmla="*/ 3 w 9994"/>
              <a:gd name="connsiteY0" fmla="*/ 20 h 9978"/>
              <a:gd name="connsiteX1" fmla="*/ 9994 w 9994"/>
              <a:gd name="connsiteY1" fmla="*/ 0 h 9978"/>
              <a:gd name="connsiteX2" fmla="*/ 9187 w 9994"/>
              <a:gd name="connsiteY2" fmla="*/ 9978 h 9978"/>
              <a:gd name="connsiteX3" fmla="*/ 0 w 9994"/>
              <a:gd name="connsiteY3" fmla="*/ 9948 h 9978"/>
              <a:gd name="connsiteX4" fmla="*/ 3 w 9994"/>
              <a:gd name="connsiteY4" fmla="*/ 20 h 9978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  <a:gd name="connsiteX0" fmla="*/ 3 w 10000"/>
              <a:gd name="connsiteY0" fmla="*/ 20 h 10000"/>
              <a:gd name="connsiteX1" fmla="*/ 10000 w 10000"/>
              <a:gd name="connsiteY1" fmla="*/ 0 h 10000"/>
              <a:gd name="connsiteX2" fmla="*/ 9193 w 10000"/>
              <a:gd name="connsiteY2" fmla="*/ 10000 h 10000"/>
              <a:gd name="connsiteX3" fmla="*/ 0 w 10000"/>
              <a:gd name="connsiteY3" fmla="*/ 9992 h 10000"/>
              <a:gd name="connsiteX4" fmla="*/ 3 w 10000"/>
              <a:gd name="connsiteY4" fmla="*/ 20 h 10000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3" y="20"/>
                </a:moveTo>
                <a:lnTo>
                  <a:pt x="10000" y="0"/>
                </a:lnTo>
                <a:cubicBezTo>
                  <a:pt x="9765" y="3330"/>
                  <a:pt x="9458" y="6849"/>
                  <a:pt x="9193" y="10000"/>
                </a:cubicBezTo>
                <a:lnTo>
                  <a:pt x="0" y="10037"/>
                </a:lnTo>
                <a:cubicBezTo>
                  <a:pt x="3" y="6721"/>
                  <a:pt x="0" y="3336"/>
                  <a:pt x="3" y="2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4541" y="5743535"/>
            <a:ext cx="6302114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It was intended to be so complete…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800" dirty="0">
                <a:solidFill>
                  <a:srgbClr val="FFFFFF"/>
                </a:solidFill>
              </a:rPr>
              <a:t>© IWM (Q </a:t>
            </a:r>
            <a:r>
              <a:rPr lang="en-US" sz="800" dirty="0" smtClean="0">
                <a:solidFill>
                  <a:srgbClr val="FFFFFF"/>
                </a:solidFill>
              </a:rPr>
              <a:t>649</a:t>
            </a:r>
            <a:r>
              <a:rPr lang="en-US" sz="8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6" name="Picture 2" descr="http://media.iwm.org.uk/iwm/mediaLib/296/media-296798/large.jpg?action=d&amp;cat=photo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2" y="517009"/>
            <a:ext cx="7002317" cy="50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"/>
          <p:cNvSpPr/>
          <p:nvPr/>
        </p:nvSpPr>
        <p:spPr>
          <a:xfrm>
            <a:off x="-9525" y="5441950"/>
            <a:ext cx="5518150" cy="14255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138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1380 h 10000"/>
              <a:gd name="connsiteX0" fmla="*/ 8 w 10000"/>
              <a:gd name="connsiteY0" fmla="*/ 36 h 8656"/>
              <a:gd name="connsiteX1" fmla="*/ 9992 w 10000"/>
              <a:gd name="connsiteY1" fmla="*/ 0 h 8656"/>
              <a:gd name="connsiteX2" fmla="*/ 10000 w 10000"/>
              <a:gd name="connsiteY2" fmla="*/ 8656 h 8656"/>
              <a:gd name="connsiteX3" fmla="*/ 0 w 10000"/>
              <a:gd name="connsiteY3" fmla="*/ 8656 h 8656"/>
              <a:gd name="connsiteX4" fmla="*/ 8 w 10000"/>
              <a:gd name="connsiteY4" fmla="*/ 36 h 8656"/>
              <a:gd name="connsiteX0" fmla="*/ 8 w 9992"/>
              <a:gd name="connsiteY0" fmla="*/ 42 h 10030"/>
              <a:gd name="connsiteX1" fmla="*/ 9992 w 9992"/>
              <a:gd name="connsiteY1" fmla="*/ 0 h 10030"/>
              <a:gd name="connsiteX2" fmla="*/ 9180 w 9992"/>
              <a:gd name="connsiteY2" fmla="*/ 10030 h 10030"/>
              <a:gd name="connsiteX3" fmla="*/ 0 w 9992"/>
              <a:gd name="connsiteY3" fmla="*/ 10000 h 10030"/>
              <a:gd name="connsiteX4" fmla="*/ 8 w 9992"/>
              <a:gd name="connsiteY4" fmla="*/ 42 h 1003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20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20 w 10000"/>
              <a:gd name="connsiteY4" fmla="*/ 42 h 10000"/>
              <a:gd name="connsiteX0" fmla="*/ 0 w 10003"/>
              <a:gd name="connsiteY0" fmla="*/ 42 h 10000"/>
              <a:gd name="connsiteX1" fmla="*/ 10003 w 10003"/>
              <a:gd name="connsiteY1" fmla="*/ 0 h 10000"/>
              <a:gd name="connsiteX2" fmla="*/ 9190 w 10003"/>
              <a:gd name="connsiteY2" fmla="*/ 10000 h 10000"/>
              <a:gd name="connsiteX3" fmla="*/ 3 w 10003"/>
              <a:gd name="connsiteY3" fmla="*/ 9970 h 10000"/>
              <a:gd name="connsiteX4" fmla="*/ 0 w 10003"/>
              <a:gd name="connsiteY4" fmla="*/ 42 h 10000"/>
              <a:gd name="connsiteX0" fmla="*/ 3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3 w 10000"/>
              <a:gd name="connsiteY4" fmla="*/ 42 h 10000"/>
              <a:gd name="connsiteX0" fmla="*/ 3 w 9994"/>
              <a:gd name="connsiteY0" fmla="*/ 20 h 9978"/>
              <a:gd name="connsiteX1" fmla="*/ 9994 w 9994"/>
              <a:gd name="connsiteY1" fmla="*/ 0 h 9978"/>
              <a:gd name="connsiteX2" fmla="*/ 9187 w 9994"/>
              <a:gd name="connsiteY2" fmla="*/ 9978 h 9978"/>
              <a:gd name="connsiteX3" fmla="*/ 0 w 9994"/>
              <a:gd name="connsiteY3" fmla="*/ 9948 h 9978"/>
              <a:gd name="connsiteX4" fmla="*/ 3 w 9994"/>
              <a:gd name="connsiteY4" fmla="*/ 20 h 9978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  <a:gd name="connsiteX0" fmla="*/ 3 w 10000"/>
              <a:gd name="connsiteY0" fmla="*/ 20 h 10000"/>
              <a:gd name="connsiteX1" fmla="*/ 10000 w 10000"/>
              <a:gd name="connsiteY1" fmla="*/ 0 h 10000"/>
              <a:gd name="connsiteX2" fmla="*/ 9193 w 10000"/>
              <a:gd name="connsiteY2" fmla="*/ 10000 h 10000"/>
              <a:gd name="connsiteX3" fmla="*/ 0 w 10000"/>
              <a:gd name="connsiteY3" fmla="*/ 9992 h 10000"/>
              <a:gd name="connsiteX4" fmla="*/ 3 w 10000"/>
              <a:gd name="connsiteY4" fmla="*/ 20 h 10000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3" y="20"/>
                </a:moveTo>
                <a:lnTo>
                  <a:pt x="10000" y="0"/>
                </a:lnTo>
                <a:cubicBezTo>
                  <a:pt x="9765" y="3330"/>
                  <a:pt x="9458" y="6849"/>
                  <a:pt x="9193" y="10000"/>
                </a:cubicBezTo>
                <a:lnTo>
                  <a:pt x="0" y="10037"/>
                </a:lnTo>
                <a:cubicBezTo>
                  <a:pt x="3" y="6721"/>
                  <a:pt x="0" y="3336"/>
                  <a:pt x="3" y="2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35388" y="5966623"/>
            <a:ext cx="5029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33200" rIns="180000" bIns="180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that every man or woman…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800" dirty="0">
                <a:solidFill>
                  <a:srgbClr val="FFFFFF"/>
                </a:solidFill>
              </a:rPr>
              <a:t>© IWM </a:t>
            </a:r>
            <a:r>
              <a:rPr lang="en-US" sz="800" dirty="0" smtClean="0">
                <a:solidFill>
                  <a:srgbClr val="FFFFFF"/>
                </a:solidFill>
              </a:rPr>
              <a:t>(HU 90283)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media.iwm.org.uk/iwm/mediaLib/8/media-8594/large.jpg?action=d&amp;cat=photo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3" y="492867"/>
            <a:ext cx="75247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"/>
          <p:cNvSpPr/>
          <p:nvPr/>
        </p:nvSpPr>
        <p:spPr>
          <a:xfrm>
            <a:off x="-9525" y="5441950"/>
            <a:ext cx="5518150" cy="14255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138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1380 h 10000"/>
              <a:gd name="connsiteX0" fmla="*/ 8 w 10000"/>
              <a:gd name="connsiteY0" fmla="*/ 36 h 8656"/>
              <a:gd name="connsiteX1" fmla="*/ 9992 w 10000"/>
              <a:gd name="connsiteY1" fmla="*/ 0 h 8656"/>
              <a:gd name="connsiteX2" fmla="*/ 10000 w 10000"/>
              <a:gd name="connsiteY2" fmla="*/ 8656 h 8656"/>
              <a:gd name="connsiteX3" fmla="*/ 0 w 10000"/>
              <a:gd name="connsiteY3" fmla="*/ 8656 h 8656"/>
              <a:gd name="connsiteX4" fmla="*/ 8 w 10000"/>
              <a:gd name="connsiteY4" fmla="*/ 36 h 8656"/>
              <a:gd name="connsiteX0" fmla="*/ 8 w 9992"/>
              <a:gd name="connsiteY0" fmla="*/ 42 h 10030"/>
              <a:gd name="connsiteX1" fmla="*/ 9992 w 9992"/>
              <a:gd name="connsiteY1" fmla="*/ 0 h 10030"/>
              <a:gd name="connsiteX2" fmla="*/ 9180 w 9992"/>
              <a:gd name="connsiteY2" fmla="*/ 10030 h 10030"/>
              <a:gd name="connsiteX3" fmla="*/ 0 w 9992"/>
              <a:gd name="connsiteY3" fmla="*/ 10000 h 10030"/>
              <a:gd name="connsiteX4" fmla="*/ 8 w 9992"/>
              <a:gd name="connsiteY4" fmla="*/ 42 h 1003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20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20 w 10000"/>
              <a:gd name="connsiteY4" fmla="*/ 42 h 10000"/>
              <a:gd name="connsiteX0" fmla="*/ 0 w 10003"/>
              <a:gd name="connsiteY0" fmla="*/ 42 h 10000"/>
              <a:gd name="connsiteX1" fmla="*/ 10003 w 10003"/>
              <a:gd name="connsiteY1" fmla="*/ 0 h 10000"/>
              <a:gd name="connsiteX2" fmla="*/ 9190 w 10003"/>
              <a:gd name="connsiteY2" fmla="*/ 10000 h 10000"/>
              <a:gd name="connsiteX3" fmla="*/ 3 w 10003"/>
              <a:gd name="connsiteY3" fmla="*/ 9970 h 10000"/>
              <a:gd name="connsiteX4" fmla="*/ 0 w 10003"/>
              <a:gd name="connsiteY4" fmla="*/ 42 h 10000"/>
              <a:gd name="connsiteX0" fmla="*/ 3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3 w 10000"/>
              <a:gd name="connsiteY4" fmla="*/ 42 h 10000"/>
              <a:gd name="connsiteX0" fmla="*/ 3 w 9994"/>
              <a:gd name="connsiteY0" fmla="*/ 20 h 9978"/>
              <a:gd name="connsiteX1" fmla="*/ 9994 w 9994"/>
              <a:gd name="connsiteY1" fmla="*/ 0 h 9978"/>
              <a:gd name="connsiteX2" fmla="*/ 9187 w 9994"/>
              <a:gd name="connsiteY2" fmla="*/ 9978 h 9978"/>
              <a:gd name="connsiteX3" fmla="*/ 0 w 9994"/>
              <a:gd name="connsiteY3" fmla="*/ 9948 h 9978"/>
              <a:gd name="connsiteX4" fmla="*/ 3 w 9994"/>
              <a:gd name="connsiteY4" fmla="*/ 20 h 9978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  <a:gd name="connsiteX0" fmla="*/ 3 w 10000"/>
              <a:gd name="connsiteY0" fmla="*/ 20 h 10000"/>
              <a:gd name="connsiteX1" fmla="*/ 10000 w 10000"/>
              <a:gd name="connsiteY1" fmla="*/ 0 h 10000"/>
              <a:gd name="connsiteX2" fmla="*/ 9193 w 10000"/>
              <a:gd name="connsiteY2" fmla="*/ 10000 h 10000"/>
              <a:gd name="connsiteX3" fmla="*/ 0 w 10000"/>
              <a:gd name="connsiteY3" fmla="*/ 9992 h 10000"/>
              <a:gd name="connsiteX4" fmla="*/ 3 w 10000"/>
              <a:gd name="connsiteY4" fmla="*/ 20 h 10000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3" y="20"/>
                </a:moveTo>
                <a:lnTo>
                  <a:pt x="10000" y="0"/>
                </a:lnTo>
                <a:cubicBezTo>
                  <a:pt x="9765" y="3330"/>
                  <a:pt x="9458" y="6849"/>
                  <a:pt x="9193" y="10000"/>
                </a:cubicBezTo>
                <a:lnTo>
                  <a:pt x="0" y="10037"/>
                </a:lnTo>
                <a:cubicBezTo>
                  <a:pt x="3" y="6721"/>
                  <a:pt x="0" y="3336"/>
                  <a:pt x="3" y="2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3076" y="1978394"/>
            <a:ext cx="3239590" cy="246000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32500" lnSpcReduction="20000"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1200" b="0" dirty="0">
                <a:solidFill>
                  <a:srgbClr val="FFFFFF"/>
                </a:solidFill>
                <a:latin typeface="+mn-lt"/>
              </a:rPr>
              <a:t>s</a:t>
            </a:r>
            <a:r>
              <a:rPr kumimoji="0" lang="en-US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oldier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, sailor, airman or civilian…</a:t>
            </a:r>
            <a:endParaRPr lang="en-US" sz="11200" b="0" dirty="0" smtClean="0">
              <a:solidFill>
                <a:srgbClr val="FFFFFF"/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© </a:t>
            </a:r>
            <a:r>
              <a:rPr lang="en-US" sz="3100" b="0" dirty="0">
                <a:solidFill>
                  <a:srgbClr val="FFFFFF"/>
                </a:solidFill>
                <a:latin typeface="+mn-lt"/>
              </a:rPr>
              <a:t>IWM (</a:t>
            </a:r>
            <a:r>
              <a:rPr lang="en-GB" sz="3100" b="0" dirty="0">
                <a:solidFill>
                  <a:srgbClr val="FFFFFF"/>
                </a:solidFill>
                <a:latin typeface="+mn-lt"/>
              </a:rPr>
              <a:t>HU </a:t>
            </a:r>
            <a:r>
              <a:rPr lang="en-GB" sz="3100" b="0" dirty="0" smtClean="0">
                <a:solidFill>
                  <a:srgbClr val="FFFFFF"/>
                </a:solidFill>
                <a:latin typeface="+mn-lt"/>
              </a:rPr>
              <a:t>123633)</a:t>
            </a:r>
            <a:endParaRPr lang="en-US" sz="3100" b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26" name="Picture 2" descr="Portrait photograph of Robert Francis Ki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99"/>
            <a:ext cx="4227616" cy="70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"/>
          <p:cNvSpPr/>
          <p:nvPr/>
        </p:nvSpPr>
        <p:spPr>
          <a:xfrm>
            <a:off x="-9525" y="5441950"/>
            <a:ext cx="5518150" cy="14255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138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1380 h 10000"/>
              <a:gd name="connsiteX0" fmla="*/ 8 w 10000"/>
              <a:gd name="connsiteY0" fmla="*/ 36 h 8656"/>
              <a:gd name="connsiteX1" fmla="*/ 9992 w 10000"/>
              <a:gd name="connsiteY1" fmla="*/ 0 h 8656"/>
              <a:gd name="connsiteX2" fmla="*/ 10000 w 10000"/>
              <a:gd name="connsiteY2" fmla="*/ 8656 h 8656"/>
              <a:gd name="connsiteX3" fmla="*/ 0 w 10000"/>
              <a:gd name="connsiteY3" fmla="*/ 8656 h 8656"/>
              <a:gd name="connsiteX4" fmla="*/ 8 w 10000"/>
              <a:gd name="connsiteY4" fmla="*/ 36 h 8656"/>
              <a:gd name="connsiteX0" fmla="*/ 8 w 9992"/>
              <a:gd name="connsiteY0" fmla="*/ 42 h 10030"/>
              <a:gd name="connsiteX1" fmla="*/ 9992 w 9992"/>
              <a:gd name="connsiteY1" fmla="*/ 0 h 10030"/>
              <a:gd name="connsiteX2" fmla="*/ 9180 w 9992"/>
              <a:gd name="connsiteY2" fmla="*/ 10030 h 10030"/>
              <a:gd name="connsiteX3" fmla="*/ 0 w 9992"/>
              <a:gd name="connsiteY3" fmla="*/ 10000 h 10030"/>
              <a:gd name="connsiteX4" fmla="*/ 8 w 9992"/>
              <a:gd name="connsiteY4" fmla="*/ 42 h 1003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20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20 w 10000"/>
              <a:gd name="connsiteY4" fmla="*/ 42 h 10000"/>
              <a:gd name="connsiteX0" fmla="*/ 0 w 10003"/>
              <a:gd name="connsiteY0" fmla="*/ 42 h 10000"/>
              <a:gd name="connsiteX1" fmla="*/ 10003 w 10003"/>
              <a:gd name="connsiteY1" fmla="*/ 0 h 10000"/>
              <a:gd name="connsiteX2" fmla="*/ 9190 w 10003"/>
              <a:gd name="connsiteY2" fmla="*/ 10000 h 10000"/>
              <a:gd name="connsiteX3" fmla="*/ 3 w 10003"/>
              <a:gd name="connsiteY3" fmla="*/ 9970 h 10000"/>
              <a:gd name="connsiteX4" fmla="*/ 0 w 10003"/>
              <a:gd name="connsiteY4" fmla="*/ 42 h 10000"/>
              <a:gd name="connsiteX0" fmla="*/ 3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3 w 10000"/>
              <a:gd name="connsiteY4" fmla="*/ 42 h 10000"/>
              <a:gd name="connsiteX0" fmla="*/ 3 w 9994"/>
              <a:gd name="connsiteY0" fmla="*/ 20 h 9978"/>
              <a:gd name="connsiteX1" fmla="*/ 9994 w 9994"/>
              <a:gd name="connsiteY1" fmla="*/ 0 h 9978"/>
              <a:gd name="connsiteX2" fmla="*/ 9187 w 9994"/>
              <a:gd name="connsiteY2" fmla="*/ 9978 h 9978"/>
              <a:gd name="connsiteX3" fmla="*/ 0 w 9994"/>
              <a:gd name="connsiteY3" fmla="*/ 9948 h 9978"/>
              <a:gd name="connsiteX4" fmla="*/ 3 w 9994"/>
              <a:gd name="connsiteY4" fmla="*/ 20 h 9978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  <a:gd name="connsiteX0" fmla="*/ 3 w 10000"/>
              <a:gd name="connsiteY0" fmla="*/ 20 h 10000"/>
              <a:gd name="connsiteX1" fmla="*/ 10000 w 10000"/>
              <a:gd name="connsiteY1" fmla="*/ 0 h 10000"/>
              <a:gd name="connsiteX2" fmla="*/ 9193 w 10000"/>
              <a:gd name="connsiteY2" fmla="*/ 10000 h 10000"/>
              <a:gd name="connsiteX3" fmla="*/ 0 w 10000"/>
              <a:gd name="connsiteY3" fmla="*/ 9992 h 10000"/>
              <a:gd name="connsiteX4" fmla="*/ 3 w 10000"/>
              <a:gd name="connsiteY4" fmla="*/ 20 h 10000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3" y="20"/>
                </a:moveTo>
                <a:lnTo>
                  <a:pt x="10000" y="0"/>
                </a:lnTo>
                <a:cubicBezTo>
                  <a:pt x="9765" y="3330"/>
                  <a:pt x="9458" y="6849"/>
                  <a:pt x="9193" y="10000"/>
                </a:cubicBezTo>
                <a:lnTo>
                  <a:pt x="0" y="10037"/>
                </a:lnTo>
                <a:cubicBezTo>
                  <a:pt x="3" y="6721"/>
                  <a:pt x="0" y="3336"/>
                  <a:pt x="3" y="2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7355" y="5921210"/>
            <a:ext cx="785670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33200" rIns="180000" bIns="180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rom across Britain and the Commonwealth…</a:t>
            </a:r>
          </a:p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en-US" sz="800" dirty="0">
                <a:solidFill>
                  <a:srgbClr val="FFFFFF"/>
                </a:solidFill>
              </a:rPr>
              <a:t>IWM (Q </a:t>
            </a:r>
            <a:r>
              <a:rPr lang="en-US" sz="800" dirty="0" smtClean="0">
                <a:solidFill>
                  <a:srgbClr val="FFFFFF"/>
                </a:solidFill>
              </a:rPr>
              <a:t>1201)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http://media.iwm.org.uk/iwm/mediaLib/34/media-34612/large.jpg?action=d&amp;cat=photo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" y="308758"/>
            <a:ext cx="6947870" cy="54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al Input 1"/>
          <p:cNvSpPr/>
          <p:nvPr/>
        </p:nvSpPr>
        <p:spPr>
          <a:xfrm>
            <a:off x="-9525" y="5441950"/>
            <a:ext cx="5518150" cy="14255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138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1380 h 10000"/>
              <a:gd name="connsiteX0" fmla="*/ 8 w 10000"/>
              <a:gd name="connsiteY0" fmla="*/ 36 h 8656"/>
              <a:gd name="connsiteX1" fmla="*/ 9992 w 10000"/>
              <a:gd name="connsiteY1" fmla="*/ 0 h 8656"/>
              <a:gd name="connsiteX2" fmla="*/ 10000 w 10000"/>
              <a:gd name="connsiteY2" fmla="*/ 8656 h 8656"/>
              <a:gd name="connsiteX3" fmla="*/ 0 w 10000"/>
              <a:gd name="connsiteY3" fmla="*/ 8656 h 8656"/>
              <a:gd name="connsiteX4" fmla="*/ 8 w 10000"/>
              <a:gd name="connsiteY4" fmla="*/ 36 h 8656"/>
              <a:gd name="connsiteX0" fmla="*/ 8 w 9992"/>
              <a:gd name="connsiteY0" fmla="*/ 42 h 10030"/>
              <a:gd name="connsiteX1" fmla="*/ 9992 w 9992"/>
              <a:gd name="connsiteY1" fmla="*/ 0 h 10030"/>
              <a:gd name="connsiteX2" fmla="*/ 9180 w 9992"/>
              <a:gd name="connsiteY2" fmla="*/ 10030 h 10030"/>
              <a:gd name="connsiteX3" fmla="*/ 0 w 9992"/>
              <a:gd name="connsiteY3" fmla="*/ 10000 h 10030"/>
              <a:gd name="connsiteX4" fmla="*/ 8 w 9992"/>
              <a:gd name="connsiteY4" fmla="*/ 42 h 1003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8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8 w 10000"/>
              <a:gd name="connsiteY4" fmla="*/ 42 h 10000"/>
              <a:gd name="connsiteX0" fmla="*/ 20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20 w 10000"/>
              <a:gd name="connsiteY4" fmla="*/ 42 h 10000"/>
              <a:gd name="connsiteX0" fmla="*/ 0 w 10003"/>
              <a:gd name="connsiteY0" fmla="*/ 42 h 10000"/>
              <a:gd name="connsiteX1" fmla="*/ 10003 w 10003"/>
              <a:gd name="connsiteY1" fmla="*/ 0 h 10000"/>
              <a:gd name="connsiteX2" fmla="*/ 9190 w 10003"/>
              <a:gd name="connsiteY2" fmla="*/ 10000 h 10000"/>
              <a:gd name="connsiteX3" fmla="*/ 3 w 10003"/>
              <a:gd name="connsiteY3" fmla="*/ 9970 h 10000"/>
              <a:gd name="connsiteX4" fmla="*/ 0 w 10003"/>
              <a:gd name="connsiteY4" fmla="*/ 42 h 10000"/>
              <a:gd name="connsiteX0" fmla="*/ 3 w 10000"/>
              <a:gd name="connsiteY0" fmla="*/ 42 h 10000"/>
              <a:gd name="connsiteX1" fmla="*/ 10000 w 10000"/>
              <a:gd name="connsiteY1" fmla="*/ 0 h 10000"/>
              <a:gd name="connsiteX2" fmla="*/ 9187 w 10000"/>
              <a:gd name="connsiteY2" fmla="*/ 10000 h 10000"/>
              <a:gd name="connsiteX3" fmla="*/ 0 w 10000"/>
              <a:gd name="connsiteY3" fmla="*/ 9970 h 10000"/>
              <a:gd name="connsiteX4" fmla="*/ 3 w 10000"/>
              <a:gd name="connsiteY4" fmla="*/ 42 h 10000"/>
              <a:gd name="connsiteX0" fmla="*/ 3 w 9994"/>
              <a:gd name="connsiteY0" fmla="*/ 20 h 9978"/>
              <a:gd name="connsiteX1" fmla="*/ 9994 w 9994"/>
              <a:gd name="connsiteY1" fmla="*/ 0 h 9978"/>
              <a:gd name="connsiteX2" fmla="*/ 9187 w 9994"/>
              <a:gd name="connsiteY2" fmla="*/ 9978 h 9978"/>
              <a:gd name="connsiteX3" fmla="*/ 0 w 9994"/>
              <a:gd name="connsiteY3" fmla="*/ 9948 h 9978"/>
              <a:gd name="connsiteX4" fmla="*/ 3 w 9994"/>
              <a:gd name="connsiteY4" fmla="*/ 20 h 9978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  <a:gd name="connsiteX0" fmla="*/ 3 w 10000"/>
              <a:gd name="connsiteY0" fmla="*/ 20 h 10000"/>
              <a:gd name="connsiteX1" fmla="*/ 10000 w 10000"/>
              <a:gd name="connsiteY1" fmla="*/ 0 h 10000"/>
              <a:gd name="connsiteX2" fmla="*/ 9193 w 10000"/>
              <a:gd name="connsiteY2" fmla="*/ 10000 h 10000"/>
              <a:gd name="connsiteX3" fmla="*/ 0 w 10000"/>
              <a:gd name="connsiteY3" fmla="*/ 9992 h 10000"/>
              <a:gd name="connsiteX4" fmla="*/ 3 w 10000"/>
              <a:gd name="connsiteY4" fmla="*/ 20 h 10000"/>
              <a:gd name="connsiteX0" fmla="*/ 3 w 10000"/>
              <a:gd name="connsiteY0" fmla="*/ 20 h 10037"/>
              <a:gd name="connsiteX1" fmla="*/ 10000 w 10000"/>
              <a:gd name="connsiteY1" fmla="*/ 0 h 10037"/>
              <a:gd name="connsiteX2" fmla="*/ 9193 w 10000"/>
              <a:gd name="connsiteY2" fmla="*/ 10000 h 10037"/>
              <a:gd name="connsiteX3" fmla="*/ 0 w 10000"/>
              <a:gd name="connsiteY3" fmla="*/ 10037 h 10037"/>
              <a:gd name="connsiteX4" fmla="*/ 3 w 10000"/>
              <a:gd name="connsiteY4" fmla="*/ 2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3" y="20"/>
                </a:moveTo>
                <a:lnTo>
                  <a:pt x="10000" y="0"/>
                </a:lnTo>
                <a:cubicBezTo>
                  <a:pt x="9765" y="3330"/>
                  <a:pt x="9458" y="6849"/>
                  <a:pt x="9193" y="10000"/>
                </a:cubicBezTo>
                <a:lnTo>
                  <a:pt x="0" y="10037"/>
                </a:lnTo>
                <a:cubicBezTo>
                  <a:pt x="3" y="6721"/>
                  <a:pt x="0" y="3336"/>
                  <a:pt x="3" y="2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04264" y="6004337"/>
            <a:ext cx="7733449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33200" rIns="180000" bIns="180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would find a record of their contribution.</a:t>
            </a:r>
          </a:p>
          <a:p>
            <a:pPr>
              <a:lnSpc>
                <a:spcPts val="1600"/>
              </a:lnSpc>
              <a:buClr>
                <a:srgbClr val="455560"/>
              </a:buClr>
              <a:buFont typeface="Arial" charset="0"/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en-US" sz="800" dirty="0">
                <a:solidFill>
                  <a:srgbClr val="FFFFFF"/>
                </a:solidFill>
              </a:rPr>
              <a:t>IWM (Q </a:t>
            </a:r>
            <a:r>
              <a:rPr lang="en-US" sz="800" dirty="0" smtClean="0">
                <a:solidFill>
                  <a:srgbClr val="FFFFFF"/>
                </a:solidFill>
              </a:rPr>
              <a:t>108454)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417807"/>
            <a:ext cx="7327073" cy="54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413091" y="1883391"/>
            <a:ext cx="3239590" cy="246000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But </a:t>
            </a:r>
            <a:r>
              <a:rPr lang="en-US" sz="11200" b="0" dirty="0" smtClean="0">
                <a:solidFill>
                  <a:srgbClr val="FFFFFF"/>
                </a:solidFill>
                <a:latin typeface="+mn-lt"/>
              </a:rPr>
              <a:t>the scale of the conflict meant that 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not every story could be told in a single building.</a:t>
            </a:r>
            <a:endParaRPr lang="en-US" sz="11200" b="0" dirty="0" smtClean="0">
              <a:solidFill>
                <a:srgbClr val="FFFFFF"/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© </a:t>
            </a:r>
            <a:r>
              <a:rPr lang="en-US" sz="3200" b="0" dirty="0">
                <a:solidFill>
                  <a:srgbClr val="FFFFFF"/>
                </a:solidFill>
                <a:latin typeface="+mn-lt"/>
              </a:rPr>
              <a:t>IWM (HU 096725)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P:\Regeneration\CCD - FWWC Prog\Projects\Projects_IWM\Lives of the First World War\WS05_History_content\Life_story_material\William Tickle\William Tickle\W Tickle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494982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M_PowerPoint_LoftFWW">
  <a:themeElements>
    <a:clrScheme name="Custom 7">
      <a:dk1>
        <a:srgbClr val="000000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FFFFFE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ction">
  <a:themeElements>
    <a:clrScheme name="Custom 3">
      <a:dk1>
        <a:srgbClr val="000000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01A3AF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int">
  <a:themeElements>
    <a:clrScheme name="Custom 8">
      <a:dk1>
        <a:srgbClr val="663366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01A3AF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IWM_PowerPoint_LoftFWW</Template>
  <TotalTime>400</TotalTime>
  <Words>504</Words>
  <Application>Microsoft Office PowerPoint</Application>
  <PresentationFormat>On-screen Show (4:3)</PresentationFormat>
  <Paragraphs>50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IWM_PowerPoint_LoftFWW</vt:lpstr>
      <vt:lpstr>Projection</vt:lpstr>
      <vt:lpstr>Print</vt:lpstr>
      <vt:lpstr>Find out about…  LIVES OF THE FIRST WORLD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Lives of the First World War needs your help to piece together more than 8 million Life Stories, to share them and to save them for future generations.</vt:lpstr>
      <vt:lpstr>We are creating a Life Story page for every man and woman who made a contribution during the First World War, whether they died during the war or survived the conflict.</vt:lpstr>
      <vt:lpstr>Whose Life Story will you discover?   Find your own family members, or people who share your surname  Find people listed on local war memorials  Choose a name from the site to research  </vt:lpstr>
      <vt:lpstr>Discover their stories… </vt:lpstr>
    </vt:vector>
  </TitlesOfParts>
  <Company>Imperial War Museums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29 January 2014</dc:title>
  <dc:creator>Melanie Donnelly</dc:creator>
  <cp:lastModifiedBy>Charlotte Czyzyk</cp:lastModifiedBy>
  <cp:revision>61</cp:revision>
  <dcterms:created xsi:type="dcterms:W3CDTF">2014-02-15T12:53:01Z</dcterms:created>
  <dcterms:modified xsi:type="dcterms:W3CDTF">2015-01-19T12:12:46Z</dcterms:modified>
</cp:coreProperties>
</file>